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1234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A4B0C2-D863-8EF5-C7A3-3756D4165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I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F83CFB-5FC6-A245-6084-056691F15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I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1E9B7D-4636-7077-6274-BECBD379F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0D948C-74FF-4BC8-74EB-564EB6869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I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FDE127-78B4-7FC0-5896-D1DA88AD4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1154790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848EE0-44AE-AAE4-DA0A-80794F448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I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3672030-717C-36B3-7754-0F76FCFC5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I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F6BF54-BF2A-D63D-6472-F8EFBCDA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DF8EE7-641B-454C-0B62-AEBC4730E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I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2DDF1D-3400-5D86-D0F8-C8C15B294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2970646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24F4160-0FB9-7187-BEA3-9BD77CAF5A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I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87737F-9C1B-8F49-DA8C-CA6D20C7A2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I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406285-FA88-3BF9-BB54-E3DBC2F5C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A5E3E5-E4EF-01BB-BDED-D2814A8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I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B9E537-76BB-1965-1738-1C36E703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309941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251D6D-D07B-29A8-771D-9CBDAD275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I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585DD3-6461-235A-C20C-65DF24667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I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EC693C-C995-158F-109F-E9033C8AB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FA3850-89D3-C246-9208-D546921F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I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0929A5-3436-6FF5-FE88-0D76E02EB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423493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5C0F28-E49F-84DB-C565-57AFA2405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I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716AD1-FF47-2EB0-E2C1-74D409060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675F82-6AE2-F052-C984-851DD5EA0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F62487-2CDC-5A87-709B-7DDF8A63C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I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5CF6B-E0EB-B587-0BF8-85A232098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211370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F75DCF-9560-837B-B01B-39498ABD8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I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A699B4-0BE2-BB04-D44E-7A8BAB8B6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I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82E894-E5EC-CA87-FE0C-1C8779FCD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I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67C6F7-BFE7-F3C3-20F7-4A5FF8DB1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7ADFE4-014B-DC48-DCF1-825EE9983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I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4F5AAC-7BCD-2DF9-70CB-AFDD3FE57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3801430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A4C046-DE5E-E6E8-1BED-6163C2C04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I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D862BA-C157-C6D0-A21F-B2B0C35F1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0F9CA2-2FC1-8F5C-E68C-A533512F0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I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0FAC740-72A5-9F39-608E-6A7851DF4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7480A68-F793-9462-14E0-4574CAFC9C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I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0FA372E-14A5-41E2-42A8-FA6B2DFE0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11C793C-1588-9686-F4D3-0CFF62CCC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I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6697F10-9B63-D236-BAAC-BAC9E82A9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208548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288540-7D87-BD83-D684-E69225727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I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94CCC66-854D-9FED-327F-6E22F1A36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02F9610-D64D-F705-D265-BEF51F4F8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I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BA2920E-6435-866F-EB1D-6D451EDE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2163052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AF24FAF-535F-1578-360E-CBD86D56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758DDC-FEE6-4218-691B-8D1D23709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I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3E90F1F-51B4-07A0-B7DB-760E95D97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1493691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0092C5-8B8D-73F9-5A21-9BE5BB300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I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5E4C72-2D2D-433E-E569-8079C2239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I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114104D-2518-A8C8-DF96-66DB0FF827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F532F0-827C-93DC-1B4D-41FFCF224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2D0034-79EA-8C22-34E2-477FB000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I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F858123-F283-73E1-DC6D-C9FD81998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38533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A8859A-142B-D7A6-B520-C4DFB39B5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I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5208CE5-6A14-A293-3A80-845E91A533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I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9944AD-3788-5A30-1D48-110688217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482597-313F-1890-20F7-2475F9C1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30275E-1606-2DC5-941E-87F66A23C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I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10DBA7-4256-79F0-59B8-4C91564C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2739339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5532A27-D56D-A1D7-D7A0-456CF54F8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I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6C2829-7757-F358-39D4-81DBD0392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I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6B2F7-A630-A5CF-4A73-2D16939FB7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D39CE-2B46-4D4B-AC40-7B2303941C49}" type="datetimeFigureOut">
              <a:rPr lang="fr-CI" smtClean="0"/>
              <a:t>01/12/2025</a:t>
            </a:fld>
            <a:endParaRPr lang="fr-CI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E7A6CA-8182-7FF4-1F55-7DBEB0D8E6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I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6449D7-77CC-DE8C-4724-3C9D7F501A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98AA9-BFF8-4C62-8E8A-35A2E7974D5E}" type="slidenum">
              <a:rPr lang="fr-CI" smtClean="0"/>
              <a:t>‹N°›</a:t>
            </a:fld>
            <a:endParaRPr lang="fr-CI"/>
          </a:p>
        </p:txBody>
      </p:sp>
    </p:spTree>
    <p:extLst>
      <p:ext uri="{BB962C8B-B14F-4D97-AF65-F5344CB8AC3E}">
        <p14:creationId xmlns:p14="http://schemas.microsoft.com/office/powerpoint/2010/main" val="2821180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1C3EB-181B-DA05-88F2-9FE2A755A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4CCA8A9-DBF9-11A2-F26A-6B88C55D66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601" y="359390"/>
            <a:ext cx="1412371" cy="102561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1B8FBEB-2E40-D10C-44C5-B7B915CC38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137" y="381693"/>
            <a:ext cx="1326262" cy="117051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1D9F116-1C7E-A1ED-FFBB-2CB03BD64AB4}"/>
              </a:ext>
            </a:extLst>
          </p:cNvPr>
          <p:cNvSpPr txBox="1"/>
          <p:nvPr/>
        </p:nvSpPr>
        <p:spPr>
          <a:xfrm>
            <a:off x="760206" y="1641032"/>
            <a:ext cx="10426261" cy="5262979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algn="ctr"/>
            <a:r>
              <a:rPr lang="fr-FR" sz="4400" b="1" dirty="0">
                <a:latin typeface="Franklin Gothic Medium Cond" panose="020B0606030402020204" pitchFamily="34" charset="0"/>
              </a:rPr>
              <a:t>SUIVI DU PROTOCOLE D’ENGAGEMENT VOLONTAIRE D’ABIDJAN</a:t>
            </a:r>
            <a:br>
              <a:rPr lang="fr-FR" sz="2800" dirty="0">
                <a:latin typeface="Franklin Gothic Medium Cond" panose="020B0606030402020204" pitchFamily="34" charset="0"/>
              </a:rPr>
            </a:br>
            <a:r>
              <a:rPr lang="fr-FR" sz="2800" dirty="0">
                <a:latin typeface="Franklin Gothic Medium Cond" panose="020B0606030402020204" pitchFamily="34" charset="0"/>
              </a:rPr>
              <a:t>1</a:t>
            </a:r>
            <a:r>
              <a:rPr lang="fr-FR" sz="2800" baseline="30000" dirty="0">
                <a:latin typeface="Franklin Gothic Medium Cond" panose="020B0606030402020204" pitchFamily="34" charset="0"/>
              </a:rPr>
              <a:t>er</a:t>
            </a:r>
            <a:r>
              <a:rPr lang="fr-FR" sz="2800" dirty="0">
                <a:latin typeface="Franklin Gothic Medium Cond" panose="020B0606030402020204" pitchFamily="34" charset="0"/>
              </a:rPr>
              <a:t> Forum de dialogue entre le REFRAM, le RIARC et  les Grandes plateformes numériques</a:t>
            </a:r>
          </a:p>
          <a:p>
            <a:pPr algn="ctr"/>
            <a:br>
              <a:rPr lang="fr-FR" sz="3200" dirty="0">
                <a:latin typeface="Franklin Gothic Medium Cond" panose="020B0606030402020204" pitchFamily="34" charset="0"/>
              </a:rPr>
            </a:br>
            <a:r>
              <a:rPr lang="fr-FR" sz="3200" b="1" dirty="0">
                <a:latin typeface="Franklin Gothic Medium Cond" panose="020B0606030402020204" pitchFamily="34" charset="0"/>
              </a:rPr>
              <a:t>Intervention de Me René Bourgoin</a:t>
            </a:r>
          </a:p>
          <a:p>
            <a:pPr algn="ctr"/>
            <a:r>
              <a:rPr lang="fr-FR" sz="2400" i="1" dirty="0">
                <a:latin typeface="Franklin Gothic Medium Cond" panose="020B0606030402020204" pitchFamily="34" charset="0"/>
              </a:rPr>
              <a:t>Président du RIARC</a:t>
            </a:r>
          </a:p>
          <a:p>
            <a:pPr algn="ctr"/>
            <a:r>
              <a:rPr lang="fr-FR" sz="2400" i="1" dirty="0">
                <a:latin typeface="Franklin Gothic Medium Cond" panose="020B0606030402020204" pitchFamily="34" charset="0"/>
              </a:rPr>
              <a:t>Président de la Haute Autorité de la Communication Audiovisuelle (Côte d’Ivoire)</a:t>
            </a:r>
          </a:p>
          <a:p>
            <a:pPr algn="ctr"/>
            <a:endParaRPr lang="fr-FR" sz="2000" b="1" dirty="0">
              <a:latin typeface="Franklin Gothic Medium Cond" panose="020B0606030402020204" pitchFamily="34" charset="0"/>
            </a:endParaRPr>
          </a:p>
          <a:p>
            <a:pPr algn="ctr"/>
            <a:endParaRPr lang="fr-FR" sz="2000" b="1" dirty="0">
              <a:latin typeface="Franklin Gothic Medium Cond" panose="020B0606030402020204" pitchFamily="34" charset="0"/>
            </a:endParaRPr>
          </a:p>
          <a:p>
            <a:pPr algn="ctr"/>
            <a:r>
              <a:rPr lang="fr-FR" sz="2000" b="1" dirty="0">
                <a:latin typeface="Franklin Gothic Medium Cond" panose="020B0606030402020204" pitchFamily="34" charset="0"/>
              </a:rPr>
              <a:t>Forum de Dakar — 1er décembre 2025</a:t>
            </a:r>
          </a:p>
          <a:p>
            <a:pPr algn="ctr"/>
            <a:endParaRPr lang="fr-CI" sz="2000" dirty="0">
              <a:latin typeface="Franklin Gothic Medium Cond" panose="020B06060304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12FFB8E-DB3D-FF2E-1652-880A0979D2C1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</p:spTree>
    <p:extLst>
      <p:ext uri="{BB962C8B-B14F-4D97-AF65-F5344CB8AC3E}">
        <p14:creationId xmlns:p14="http://schemas.microsoft.com/office/powerpoint/2010/main" val="3456533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00A9F-7B77-6C52-E026-4439994CC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28ACBBF-4091-830C-BEA6-A4E5F666FCE5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862E89-9278-9447-9C95-46158159458D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4400" dirty="0">
                <a:latin typeface="Franklin Gothic Medium Cond" panose="020B0606030402020204" pitchFamily="34" charset="0"/>
              </a:rPr>
              <a:t>MODÉRATION DES CONTENUS : DIAGNOSTIC DÉTAILLÉ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BBC2605-59D7-561E-F85E-2C97924F4662}"/>
              </a:ext>
            </a:extLst>
          </p:cNvPr>
          <p:cNvSpPr txBox="1"/>
          <p:nvPr/>
        </p:nvSpPr>
        <p:spPr>
          <a:xfrm>
            <a:off x="483475" y="1228397"/>
            <a:ext cx="539180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Les plateformes utilisent massivement l’IA pour détecter les contenus illicites :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Exemple : </a:t>
            </a:r>
            <a:r>
              <a:rPr lang="fr-FR" sz="2800" b="1" dirty="0">
                <a:latin typeface="Franklin Gothic Medium Cond" panose="020B0606030402020204" pitchFamily="34" charset="0"/>
              </a:rPr>
              <a:t>96 %</a:t>
            </a:r>
            <a:r>
              <a:rPr lang="fr-FR" sz="2800" dirty="0">
                <a:latin typeface="Franklin Gothic Medium Cond" panose="020B0606030402020204" pitchFamily="34" charset="0"/>
              </a:rPr>
              <a:t> des contenus supprimés par YouTube sont détectés automatiquement.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L’IA reste un outil clé pour identifier rapidement discours de haine, désinformation et contenus violents.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9D14D6B-8653-D1D0-4E04-4EF3CE6B6718}"/>
              </a:ext>
            </a:extLst>
          </p:cNvPr>
          <p:cNvSpPr txBox="1"/>
          <p:nvPr/>
        </p:nvSpPr>
        <p:spPr>
          <a:xfrm>
            <a:off x="6180084" y="856840"/>
            <a:ext cx="5728138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Limites 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Absence d’indicateurs précis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sur les effectifs de modération en Afrique francophone.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Manque de transparence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sur la localisation géographique des modérateurs.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Délais de traitement non uniformisés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(seul </a:t>
            </a:r>
            <a:r>
              <a:rPr lang="fr-FR" sz="2800" dirty="0" err="1">
                <a:latin typeface="Franklin Gothic Medium Cond" panose="020B0606030402020204" pitchFamily="34" charset="0"/>
              </a:rPr>
              <a:t>TikTok</a:t>
            </a:r>
            <a:r>
              <a:rPr lang="fr-FR" sz="2800" dirty="0">
                <a:latin typeface="Franklin Gothic Medium Cond" panose="020B0606030402020204" pitchFamily="34" charset="0"/>
              </a:rPr>
              <a:t> annonce 24h pour les recours).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Risques d’arbitraire ou de biais algorithmique</a:t>
            </a:r>
            <a:r>
              <a:rPr lang="fr-FR" sz="2800" dirty="0">
                <a:latin typeface="Franklin Gothic Medium Cond" panose="020B0606030402020204" pitchFamily="34" charset="0"/>
              </a:rPr>
              <a:t>, peu documentés en dehors de quelques audits internes (Meta).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653DB08-6221-D120-A00D-4ACB850A3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23576D08-1D86-AA85-9E00-E5FBA8402D2A}"/>
              </a:ext>
            </a:extLst>
          </p:cNvPr>
          <p:cNvCxnSpPr/>
          <p:nvPr/>
        </p:nvCxnSpPr>
        <p:spPr>
          <a:xfrm>
            <a:off x="6081133" y="1142999"/>
            <a:ext cx="0" cy="49845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051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E71E7-B407-E2AF-A9A1-E828DEE20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4765D-14F6-41D0-81B8-7AF03E62B0AA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4D1602D-8D71-23D7-F942-9EEC7DD19989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4400" dirty="0">
                <a:latin typeface="Franklin Gothic Medium Cond" panose="020B0606030402020204" pitchFamily="34" charset="0"/>
              </a:rPr>
              <a:t>PROTECTION DES MINEURS : ENJEUX CRITIQUES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805B1D5-C9CF-BBEF-F4C5-3967F856B6BC}"/>
              </a:ext>
            </a:extLst>
          </p:cNvPr>
          <p:cNvSpPr txBox="1"/>
          <p:nvPr/>
        </p:nvSpPr>
        <p:spPr>
          <a:xfrm>
            <a:off x="635875" y="1017830"/>
            <a:ext cx="5338205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Les plateformes ont mis en place :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Des restrictions d’accès aux moins de 13 ans</a:t>
            </a:r>
            <a:r>
              <a:rPr lang="fr-FR" sz="2800" dirty="0">
                <a:latin typeface="Franklin Gothic Medium Cond" panose="020B0606030402020204" pitchFamily="34" charset="0"/>
              </a:rPr>
              <a:t>, avec impossibilité de modifier l’âge sans selfie vidéo pour certaines.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Des comptes privés par défaut</a:t>
            </a:r>
            <a:r>
              <a:rPr lang="fr-FR" sz="2800" dirty="0">
                <a:latin typeface="Franklin Gothic Medium Cond" panose="020B0606030402020204" pitchFamily="34" charset="0"/>
              </a:rPr>
              <a:t>, limites sur messages et commentaires.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Des outils de contrôle parental (Meta, </a:t>
            </a:r>
            <a:r>
              <a:rPr lang="fr-FR" sz="2800" b="1" dirty="0" err="1">
                <a:solidFill>
                  <a:srgbClr val="FF0000"/>
                </a:solidFill>
                <a:latin typeface="Franklin Gothic Medium Cond" panose="020B0606030402020204" pitchFamily="34" charset="0"/>
              </a:rPr>
              <a:t>TikTok</a:t>
            </a:r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).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Des programmes éducatifs</a:t>
            </a:r>
            <a:r>
              <a:rPr lang="fr-FR" sz="2800" dirty="0">
                <a:latin typeface="Franklin Gothic Medium Cond" panose="020B0606030402020204" pitchFamily="34" charset="0"/>
              </a:rPr>
              <a:t>, dont « </a:t>
            </a:r>
            <a:r>
              <a:rPr lang="fr-FR" sz="2800" i="1" dirty="0">
                <a:latin typeface="Franklin Gothic Medium Cond" panose="020B0606030402020204" pitchFamily="34" charset="0"/>
              </a:rPr>
              <a:t>Mon Univers Digital</a:t>
            </a:r>
            <a:r>
              <a:rPr lang="fr-FR" sz="2800" dirty="0">
                <a:latin typeface="Franklin Gothic Medium Cond" panose="020B0606030402020204" pitchFamily="34" charset="0"/>
              </a:rPr>
              <a:t> » visant 1 million de jeunes, parents et enseignants.</a:t>
            </a:r>
            <a:br>
              <a:rPr lang="fr-FR" sz="2800" dirty="0">
                <a:latin typeface="Franklin Gothic Medium Cond" panose="020B0606030402020204" pitchFamily="34" charset="0"/>
              </a:rPr>
            </a:br>
            <a:br>
              <a:rPr lang="fr-FR" sz="2800" dirty="0"/>
            </a:br>
            <a:endParaRPr lang="fr-FR" sz="2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2ECE59A-A51A-688D-7423-D258119412E0}"/>
              </a:ext>
            </a:extLst>
          </p:cNvPr>
          <p:cNvSpPr txBox="1"/>
          <p:nvPr/>
        </p:nvSpPr>
        <p:spPr>
          <a:xfrm>
            <a:off x="6389765" y="1976735"/>
            <a:ext cx="516636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Limites </a:t>
            </a: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Vérification d’âge encore largement déclarative.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Mécanismes disparates entre plateformes.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B6D51CFE-73DC-7D25-3003-A2EF7AEF4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39580D7C-34AE-E529-FE3A-3DB434770FC2}"/>
              </a:ext>
            </a:extLst>
          </p:cNvPr>
          <p:cNvCxnSpPr/>
          <p:nvPr/>
        </p:nvCxnSpPr>
        <p:spPr>
          <a:xfrm>
            <a:off x="6114586" y="1182029"/>
            <a:ext cx="0" cy="49845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8298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33616-4313-ADF9-8627-A42C980B2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4D5311-4317-846A-498F-29A5211BE0FA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B9622E-0BFA-0315-CF89-C1744F902B60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4400" dirty="0">
                <a:latin typeface="Franklin Gothic Medium Cond" panose="020B0606030402020204" pitchFamily="34" charset="0"/>
              </a:rPr>
              <a:t>RECOMMANDATIONS : SÉCURITÉ DES MINEURS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C01EC4F-6D82-BE5C-34EE-F5A555FBCD9E}"/>
              </a:ext>
            </a:extLst>
          </p:cNvPr>
          <p:cNvSpPr txBox="1"/>
          <p:nvPr/>
        </p:nvSpPr>
        <p:spPr>
          <a:xfrm>
            <a:off x="6096000" y="911150"/>
            <a:ext cx="5478966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Il est nécessaire de :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Uniformiser les procédures de vérification d’âge, </a:t>
            </a:r>
            <a:r>
              <a:rPr lang="fr-FR" sz="2800" dirty="0">
                <a:latin typeface="Franklin Gothic Medium Cond" panose="020B0606030402020204" pitchFamily="34" charset="0"/>
              </a:rPr>
              <a:t>avec recours à l’IA ou à des documents certifiés.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Élaborer des normes minimales africaines </a:t>
            </a:r>
            <a:r>
              <a:rPr lang="fr-FR" sz="2800" dirty="0">
                <a:latin typeface="Franklin Gothic Medium Cond" panose="020B0606030402020204" pitchFamily="34" charset="0"/>
              </a:rPr>
              <a:t>pour la protection des mineurs sur les plateformes.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Intensifier les programmes EMI </a:t>
            </a:r>
            <a:r>
              <a:rPr lang="fr-FR" sz="2800" dirty="0">
                <a:latin typeface="Franklin Gothic Medium Cond" panose="020B0606030402020204" pitchFamily="34" charset="0"/>
              </a:rPr>
              <a:t>destinés au jeune public, aux enseignants et aux parents.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Renforcer les mécanismes de signalement </a:t>
            </a:r>
            <a:r>
              <a:rPr lang="fr-FR" sz="2800" dirty="0">
                <a:latin typeface="Franklin Gothic Medium Cond" panose="020B0606030402020204" pitchFamily="34" charset="0"/>
              </a:rPr>
              <a:t>des contenus inappropriés liés aux mineurs.</a:t>
            </a:r>
          </a:p>
          <a:p>
            <a:pPr algn="just"/>
            <a:br>
              <a:rPr lang="fr-FR" sz="2800" dirty="0">
                <a:latin typeface="Franklin Gothic Medium Cond" panose="020B0606030402020204" pitchFamily="34" charset="0"/>
              </a:rPr>
            </a:br>
            <a:br>
              <a:rPr lang="fr-FR" sz="2800" dirty="0"/>
            </a:br>
            <a:endParaRPr lang="fr-FR" sz="2800" dirty="0"/>
          </a:p>
        </p:txBody>
      </p:sp>
      <p:pic>
        <p:nvPicPr>
          <p:cNvPr id="4098" name="Picture 2" descr="Images de Enfant africain souriant – Téléchargement gratuit sur Freepik">
            <a:extLst>
              <a:ext uri="{FF2B5EF4-FFF2-40B4-BE49-F238E27FC236}">
                <a16:creationId xmlns:a16="http://schemas.microsoft.com/office/drawing/2014/main" id="{914033BE-0E18-E610-573D-206349A55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344" y="1011228"/>
            <a:ext cx="4363622" cy="54608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F66DED9B-BFA1-CED3-579D-7152D78E99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7C0B0E0C-84BE-FFD0-5776-BBE5CB9A2B00}"/>
              </a:ext>
            </a:extLst>
          </p:cNvPr>
          <p:cNvCxnSpPr/>
          <p:nvPr/>
        </p:nvCxnSpPr>
        <p:spPr>
          <a:xfrm>
            <a:off x="5828372" y="1182029"/>
            <a:ext cx="0" cy="49845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90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B3732-2C2C-D64E-FA46-053046371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5E86900-E7CC-FFF3-FFC2-DBAA6C12C3CB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E663F-979E-0843-E516-BF442B5049CE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4400" dirty="0">
                <a:latin typeface="Franklin Gothic Medium Cond" panose="020B0606030402020204" pitchFamily="34" charset="0"/>
              </a:rPr>
              <a:t>CAS SPÉCIFIQUE : CÔTE D’IVOIRE (ÉLECTION 2025)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pic>
        <p:nvPicPr>
          <p:cNvPr id="1026" name="Picture 2" descr="Drapeau de la Côte d'Ivoire — Wikipédia">
            <a:extLst>
              <a:ext uri="{FF2B5EF4-FFF2-40B4-BE49-F238E27FC236}">
                <a16:creationId xmlns:a16="http://schemas.microsoft.com/office/drawing/2014/main" id="{85199289-328D-48FD-1F14-F960F6D9F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4655" y="1947365"/>
            <a:ext cx="1378393" cy="91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5C1D429-0CAB-3E26-B56E-A2603963F8F3}"/>
              </a:ext>
            </a:extLst>
          </p:cNvPr>
          <p:cNvSpPr txBox="1"/>
          <p:nvPr/>
        </p:nvSpPr>
        <p:spPr>
          <a:xfrm>
            <a:off x="634430" y="853216"/>
            <a:ext cx="6145511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sz="2800" dirty="0">
                <a:latin typeface="Franklin Gothic Medium Cond" panose="020B0606030402020204" pitchFamily="34" charset="0"/>
              </a:rPr>
              <a:t>La HACA a mis en œuvre un dispositif renforcé lors de l’élection du Président  :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Décisions 2025-009 et 2025-010</a:t>
            </a:r>
            <a:r>
              <a:rPr lang="fr-FR" sz="2800" dirty="0">
                <a:latin typeface="Franklin Gothic Medium Cond" panose="020B0606030402020204" pitchFamily="34" charset="0"/>
              </a:rPr>
              <a:t>, encadrant les contenus politiques, la publicité, les réseaux sociaux et l’usage de l’IA.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Déploiement pilote d’une Plateforme Intelligente (IA) de Monitoring </a:t>
            </a:r>
            <a:r>
              <a:rPr lang="fr-FR" sz="2800" dirty="0">
                <a:latin typeface="Franklin Gothic Medium Cond" panose="020B0606030402020204" pitchFamily="34" charset="0"/>
              </a:rPr>
              <a:t>pour les réseaux sociaux et contenus en ligne.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Analyse de publications</a:t>
            </a:r>
            <a:r>
              <a:rPr lang="fr-FR" sz="2800" dirty="0">
                <a:latin typeface="Franklin Gothic Medium Cond" panose="020B0606030402020204" pitchFamily="34" charset="0"/>
              </a:rPr>
              <a:t>, révélant discours de haine, appels à la violence, fausses informations et manipulations.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Transmission de signalements </a:t>
            </a:r>
            <a:r>
              <a:rPr lang="fr-FR" sz="2800" dirty="0">
                <a:latin typeface="Franklin Gothic Medium Cond" panose="020B0606030402020204" pitchFamily="34" charset="0"/>
              </a:rPr>
              <a:t>avec des résultats très contrastés.</a:t>
            </a:r>
          </a:p>
        </p:txBody>
      </p:sp>
      <p:pic>
        <p:nvPicPr>
          <p:cNvPr id="4" name="Picture 2" descr="HACA | Haute Autorité de la Communication Audiovisuelle">
            <a:extLst>
              <a:ext uri="{FF2B5EF4-FFF2-40B4-BE49-F238E27FC236}">
                <a16:creationId xmlns:a16="http://schemas.microsoft.com/office/drawing/2014/main" id="{C21065B5-E1A9-A49B-E3E6-B843ECC7D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924" y="3821451"/>
            <a:ext cx="889857" cy="1255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58B920BB-CC01-23B8-4419-FCA51F04F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D667C3EF-93DF-362D-7E71-C227ABFAC247}"/>
              </a:ext>
            </a:extLst>
          </p:cNvPr>
          <p:cNvCxnSpPr/>
          <p:nvPr/>
        </p:nvCxnSpPr>
        <p:spPr>
          <a:xfrm>
            <a:off x="6943494" y="1029949"/>
            <a:ext cx="0" cy="49845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352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8097D-52CC-A053-C599-D9BE7DBA4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B7CF0CD-9A1D-65D6-CE1C-324D44E53563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633F8E1-9E43-62F7-C7AA-88CFE9F0CAE2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4400" dirty="0">
                <a:latin typeface="Franklin Gothic Medium Cond" panose="020B0606030402020204" pitchFamily="34" charset="0"/>
              </a:rPr>
              <a:t>TAUX DE COOPÉRATION : ANALYSE PAR PLATEFORME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B006C261-6580-5E68-F7AD-6F73D6A837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248848"/>
              </p:ext>
            </p:extLst>
          </p:nvPr>
        </p:nvGraphicFramePr>
        <p:xfrm>
          <a:off x="838200" y="1109504"/>
          <a:ext cx="10515600" cy="52461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74787458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59161568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8311719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4770258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9899992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PLATEFORME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solidFill>
                            <a:schemeClr val="bg1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SIGNALEMENTS DE CONTENUS </a:t>
                      </a:r>
                      <a:endParaRPr lang="fr-CI" sz="2400" kern="100" dirty="0">
                        <a:solidFill>
                          <a:schemeClr val="bg1"/>
                        </a:solidFill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TAUX D’ACTION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TYPE DE RÉPONSE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NIVEAU DE COOPÉRATION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59471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TikTok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633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~50 %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0">
                          <a:effectLst/>
                          <a:latin typeface="Franklin Gothic Medium Cond" panose="020B0606030402020204" pitchFamily="34" charset="0"/>
                        </a:rPr>
                        <a:t>Suppressions, restrictions, suspensions de live</a:t>
                      </a:r>
                      <a:endParaRPr lang="fr-CI" sz="20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Moyen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51573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YouTube / Google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31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~26 %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0" dirty="0">
                          <a:effectLst/>
                          <a:latin typeface="Franklin Gothic Medium Cond" panose="020B0606030402020204" pitchFamily="34" charset="0"/>
                        </a:rPr>
                        <a:t>Suppressions de contenus, fermetures de comptes</a:t>
                      </a:r>
                      <a:endParaRPr lang="fr-CI" sz="20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Faible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39786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Facebook / Meta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124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~7 %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0" dirty="0" err="1">
                          <a:effectLst/>
                          <a:latin typeface="Franklin Gothic Medium Cond" panose="020B0606030402020204" pitchFamily="34" charset="0"/>
                        </a:rPr>
                        <a:t>Géoblocages</a:t>
                      </a:r>
                      <a:r>
                        <a:rPr lang="fr-FR" sz="2000" kern="0" dirty="0">
                          <a:effectLst/>
                          <a:latin typeface="Franklin Gothic Medium Cond" panose="020B0606030402020204" pitchFamily="34" charset="0"/>
                        </a:rPr>
                        <a:t>, suppressions partielles</a:t>
                      </a:r>
                      <a:endParaRPr lang="fr-CI" sz="20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Faible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0102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X (Twitter)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16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0 %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0" dirty="0">
                          <a:effectLst/>
                          <a:latin typeface="Franklin Gothic Medium Cond" panose="020B0606030402020204" pitchFamily="34" charset="0"/>
                        </a:rPr>
                        <a:t>Réponses génériques, refus d’action</a:t>
                      </a:r>
                      <a:endParaRPr lang="fr-CI" sz="20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Obstruction passive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2647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9149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1C224-B88F-178E-E74E-359A8DC33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E170261-9D62-20FB-6540-3F978205646D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DADC9A-56C7-C391-31CE-FCA9A9F25D57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4400" dirty="0">
                <a:latin typeface="Franklin Gothic Medium Cond" panose="020B0606030402020204" pitchFamily="34" charset="0"/>
              </a:rPr>
              <a:t>TAUX DE COOPÉRATION : ANALYSE PAR PLATEFORME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416E465B-0253-5C60-E2C4-2E3EE5D269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489000"/>
              </p:ext>
            </p:extLst>
          </p:nvPr>
        </p:nvGraphicFramePr>
        <p:xfrm>
          <a:off x="838200" y="1341279"/>
          <a:ext cx="10515600" cy="41588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91328026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0278151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6300294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73582903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435287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PLATEFORME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SIGNALEMENTS DE COMPTE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TAUX D’ACTION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TYPE DE RÉPONSE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NIVEAU DE COOPÉRATION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48816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 err="1">
                          <a:effectLst/>
                          <a:latin typeface="Franklin Gothic Medium Cond" panose="020B0606030402020204" pitchFamily="34" charset="0"/>
                        </a:rPr>
                        <a:t>TikTok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113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~50 %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0">
                          <a:effectLst/>
                          <a:latin typeface="Franklin Gothic Medium Cond" panose="020B0606030402020204" pitchFamily="34" charset="0"/>
                        </a:rPr>
                        <a:t>Suppressions, restrictions, suspensions de live</a:t>
                      </a:r>
                      <a:endParaRPr lang="fr-CI" sz="18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Moyen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7966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YouTube / Google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28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~40 %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0">
                          <a:effectLst/>
                          <a:latin typeface="Franklin Gothic Medium Cond" panose="020B0606030402020204" pitchFamily="34" charset="0"/>
                        </a:rPr>
                        <a:t>Suppressions de contenus, fermetures de comptes</a:t>
                      </a:r>
                      <a:endParaRPr lang="fr-CI" sz="18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Moyen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47811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Facebook / Meta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27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~11 %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0" dirty="0" err="1">
                          <a:effectLst/>
                          <a:latin typeface="Franklin Gothic Medium Cond" panose="020B0606030402020204" pitchFamily="34" charset="0"/>
                        </a:rPr>
                        <a:t>Géoblocages</a:t>
                      </a:r>
                      <a:r>
                        <a:rPr lang="fr-FR" sz="1800" kern="0" dirty="0">
                          <a:effectLst/>
                          <a:latin typeface="Franklin Gothic Medium Cond" panose="020B0606030402020204" pitchFamily="34" charset="0"/>
                        </a:rPr>
                        <a:t>, suppressions partielles</a:t>
                      </a:r>
                      <a:endParaRPr lang="fr-CI" sz="18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Faible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7241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X (Twitter)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>
                          <a:effectLst/>
                          <a:latin typeface="Franklin Gothic Medium Cond" panose="020B0606030402020204" pitchFamily="34" charset="0"/>
                        </a:rPr>
                        <a:t>8</a:t>
                      </a:r>
                      <a:endParaRPr lang="fr-CI" sz="24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 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0 %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0">
                          <a:effectLst/>
                          <a:latin typeface="Franklin Gothic Medium Cond" panose="020B0606030402020204" pitchFamily="34" charset="0"/>
                        </a:rPr>
                        <a:t>Réponses génériques, refus d’action</a:t>
                      </a:r>
                      <a:endParaRPr lang="fr-CI" sz="1800" kern="10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0" dirty="0">
                          <a:effectLst/>
                          <a:latin typeface="Franklin Gothic Medium Cond" panose="020B0606030402020204" pitchFamily="34" charset="0"/>
                        </a:rPr>
                        <a:t>Obstruction passive</a:t>
                      </a:r>
                      <a:endParaRPr lang="fr-CI" sz="2400" kern="100" dirty="0">
                        <a:effectLst/>
                        <a:latin typeface="Franklin Gothic Medium Cond" panose="020B06060304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3035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172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79C08-4306-1F3F-346A-24248BF13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249533-1550-D6F1-B2C2-DDA1213A49D5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01A2F9-2EFA-D829-EBB5-25EB512B2A59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4400" dirty="0">
                <a:latin typeface="Franklin Gothic Medium Cond" panose="020B0606030402020204" pitchFamily="34" charset="0"/>
              </a:rPr>
              <a:t>CONCUSION 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5FE3996-4EA0-93B8-F921-54316AA8D1DA}"/>
              </a:ext>
            </a:extLst>
          </p:cNvPr>
          <p:cNvSpPr txBox="1"/>
          <p:nvPr/>
        </p:nvSpPr>
        <p:spPr>
          <a:xfrm>
            <a:off x="702527" y="771608"/>
            <a:ext cx="1056020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2800" dirty="0">
                <a:latin typeface="Franklin Gothic Medium Cond" panose="020B0606030402020204" pitchFamily="34" charset="0"/>
              </a:rPr>
              <a:t>Le suivi du Protocole montre :</a:t>
            </a:r>
          </a:p>
          <a:p>
            <a:pPr>
              <a:buNone/>
            </a:pPr>
            <a:endParaRPr lang="fr-FR" sz="10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Une dynamique encourageante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, </a:t>
            </a:r>
            <a:r>
              <a:rPr lang="fr-FR" sz="2800" dirty="0">
                <a:latin typeface="Franklin Gothic Medium Cond" panose="020B0606030402020204" pitchFamily="34" charset="0"/>
              </a:rPr>
              <a:t>illustrée par les efforts de certaines plateformes (</a:t>
            </a:r>
            <a:r>
              <a:rPr lang="fr-FR" sz="2800" dirty="0" err="1">
                <a:latin typeface="Franklin Gothic Medium Cond" panose="020B0606030402020204" pitchFamily="34" charset="0"/>
              </a:rPr>
              <a:t>TikTok</a:t>
            </a:r>
            <a:r>
              <a:rPr lang="fr-FR" sz="2800" dirty="0">
                <a:latin typeface="Franklin Gothic Medium Cond" panose="020B0606030402020204" pitchFamily="34" charset="0"/>
              </a:rPr>
              <a:t>, Meta dans certains domaines linguistiques).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Des progrès réels mais insuffisants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en matière de modération, transparence et protection des mineurs.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Des disparités importantes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entre les plateformes, révélant la nécessité d’un encadrement plus structuré.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Le besoin d’un dialogue régulier</a:t>
            </a:r>
            <a:r>
              <a:rPr lang="fr-FR" sz="2800" dirty="0">
                <a:latin typeface="Franklin Gothic Medium Cond" panose="020B0606030402020204" pitchFamily="34" charset="0"/>
              </a:rPr>
              <a:t>, soutenu, techniquement documenté, pour renforcer la confiance et protéger les sociétés africaines.</a:t>
            </a:r>
          </a:p>
          <a:p>
            <a:pPr algn="just">
              <a:buNone/>
            </a:pPr>
            <a:r>
              <a:rPr lang="fr-FR" sz="2800" dirty="0">
                <a:latin typeface="Franklin Gothic Medium Cond" panose="020B0606030402020204" pitchFamily="34" charset="0"/>
              </a:rPr>
              <a:t>Le RIARC réaffirme son engagement à construire, avec les plateformes, un </a:t>
            </a:r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espace numérique africain sûr, résilient, plurilingue et respectueux de nos valeurs démocratiques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32597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3B719-D344-3499-686E-990B2E58B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94884C3-645C-D730-AE86-53F4737EA728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5256BFB-8F7E-252F-AEEF-AC1E9EFD85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353" y="663800"/>
            <a:ext cx="1412371" cy="102561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DEB1E2A7-47F0-70E2-7E0B-7686B8CAB0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3385" y="663800"/>
            <a:ext cx="1326262" cy="1170512"/>
          </a:xfrm>
          <a:prstGeom prst="rect">
            <a:avLst/>
          </a:prstGeom>
        </p:spPr>
      </p:pic>
      <p:pic>
        <p:nvPicPr>
          <p:cNvPr id="6146" name="Picture 2">
            <a:extLst>
              <a:ext uri="{FF2B5EF4-FFF2-40B4-BE49-F238E27FC236}">
                <a16:creationId xmlns:a16="http://schemas.microsoft.com/office/drawing/2014/main" id="{96BF13D6-3F43-0111-D8F4-4BB6A204AF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B48E5D8-032A-5C59-9CF1-B10EF81E59A6}"/>
              </a:ext>
            </a:extLst>
          </p:cNvPr>
          <p:cNvSpPr txBox="1"/>
          <p:nvPr/>
        </p:nvSpPr>
        <p:spPr>
          <a:xfrm>
            <a:off x="3794203" y="2967335"/>
            <a:ext cx="60941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400" dirty="0">
                <a:latin typeface="Franklin Gothic Medium Cond" panose="020B0606030402020204" pitchFamily="34" charset="0"/>
              </a:rPr>
              <a:t>Je vous remercie! </a:t>
            </a:r>
            <a:endParaRPr lang="fr-CI" sz="5400" dirty="0"/>
          </a:p>
        </p:txBody>
      </p:sp>
    </p:spTree>
    <p:extLst>
      <p:ext uri="{BB962C8B-B14F-4D97-AF65-F5344CB8AC3E}">
        <p14:creationId xmlns:p14="http://schemas.microsoft.com/office/powerpoint/2010/main" val="306061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012037A-D03B-DB11-F524-CC1044766A22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D442E4C-33F2-53FF-7842-6499D161B06F}"/>
              </a:ext>
            </a:extLst>
          </p:cNvPr>
          <p:cNvSpPr txBox="1"/>
          <p:nvPr/>
        </p:nvSpPr>
        <p:spPr>
          <a:xfrm>
            <a:off x="853773" y="1017839"/>
            <a:ext cx="1048445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Le Protocole d’engagement </a:t>
            </a:r>
            <a:r>
              <a:rPr lang="fr-FR" sz="2800" dirty="0">
                <a:latin typeface="Franklin Gothic Medium Cond" panose="020B0606030402020204" pitchFamily="34" charset="0"/>
              </a:rPr>
              <a:t>volontaire adopté à Abidjan en avril 2024 constitue une </a:t>
            </a:r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avancée majeure dans la coopération entre le REFRAM, le RIARC et les grandes plateformes numériques</a:t>
            </a:r>
            <a:r>
              <a:rPr lang="fr-FR" sz="2800" dirty="0">
                <a:latin typeface="Franklin Gothic Medium Cond" panose="020B0606030402020204" pitchFamily="34" charset="0"/>
              </a:rPr>
              <a:t>. 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Ce mécanisme inédit répond à un besoin essentiel : 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garantir un environnement numérique sûr, transparent, plurilingue, respectueux des droits fondamentaux</a:t>
            </a:r>
            <a:r>
              <a:rPr lang="fr-FR" sz="2800" dirty="0">
                <a:latin typeface="Franklin Gothic Medium Cond" panose="020B0606030402020204" pitchFamily="34" charset="0"/>
              </a:rPr>
              <a:t>, tout en tenant compte des réalités culturelles et sociopolitiques africaines. 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Le suivi mené en 2025 permet aujourd’hui d’apprécier les premiers résultats, d’identifier les progrès accomplis et d’analyser les défis persistants.</a:t>
            </a:r>
            <a:endParaRPr lang="fr-CI" sz="2800" dirty="0">
              <a:latin typeface="Franklin Gothic Medium Cond" panose="020B06060304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52335B8-BE81-F85F-D266-6FBAE34CF68D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altLang="fr-FR" sz="4400" dirty="0">
              <a:latin typeface="Franklin Gothic Medium Cond" panose="020B0606030402020204" pitchFamily="34" charset="0"/>
            </a:endParaRPr>
          </a:p>
          <a:p>
            <a:r>
              <a:rPr lang="fr-FR" altLang="fr-FR" sz="4400" dirty="0">
                <a:latin typeface="Franklin Gothic Medium Cond" panose="020B0606030402020204" pitchFamily="34" charset="0"/>
              </a:rPr>
              <a:t>INTRODUCTION </a:t>
            </a:r>
          </a:p>
          <a:p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17938C0B-CB2A-4196-A135-42438855E8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9480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9D380-F12E-6E3C-52CE-DF1AC7705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8F7FCCC-EB0F-4C48-2955-5F930EB01F79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33E4FD6-F521-30B2-7013-B6382013B54B}"/>
              </a:ext>
            </a:extLst>
          </p:cNvPr>
          <p:cNvSpPr txBox="1"/>
          <p:nvPr/>
        </p:nvSpPr>
        <p:spPr>
          <a:xfrm>
            <a:off x="825190" y="856357"/>
            <a:ext cx="1056020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Ce Protocole vise à instaurer un changement systémique dans les relations entre États africains et plateformes :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- Transparence accrue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: accès aux politiques de modération, rapports d'activité, centres d’assistance, décisions de retrait.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- Responsabilité renforcée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: prise en compte des enjeux de sûreté dans les contextes sensibles, notamment électoraux.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- Protection des sociétés africaines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: réduction des risques liés aux fausses informations, discours de haine, manipulation algorithmique et ingérences étrangères.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- Dialogue institutionnalisé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: échanges réguliers entre plateformes, régulateurs et chercheurs afin de construire des réponses adaptées.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4F55273-7851-5DBD-E6A0-AC0463D46F6A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altLang="fr-FR" sz="4400" dirty="0">
              <a:latin typeface="Franklin Gothic Medium Cond" panose="020B0606030402020204" pitchFamily="34" charset="0"/>
            </a:endParaRPr>
          </a:p>
          <a:p>
            <a:r>
              <a:rPr lang="fr-CI" sz="4400" dirty="0">
                <a:latin typeface="Franklin Gothic Medium Cond" panose="020B0606030402020204" pitchFamily="34" charset="0"/>
              </a:rPr>
              <a:t>OBJECTIFS STRUCTURANTS DU PROTOCOLE</a:t>
            </a:r>
            <a:r>
              <a:rPr lang="fr-FR" altLang="fr-FR" sz="4400" dirty="0">
                <a:latin typeface="Franklin Gothic Medium Cond" panose="020B0606030402020204" pitchFamily="34" charset="0"/>
              </a:rPr>
              <a:t> </a:t>
            </a:r>
          </a:p>
          <a:p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6AEE32E-E570-CDA1-E95E-01A68B242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290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D7441-B81F-1A6A-ED1C-B7D293DEB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037EF3D-FA6D-7D82-8F84-16F0357DB27F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F25807-9167-C3E3-779E-E27BBC989B2E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4400" dirty="0">
                <a:latin typeface="Franklin Gothic Medium Cond" panose="020B0606030402020204" pitchFamily="34" charset="0"/>
              </a:rPr>
              <a:t>MÉTHODOLOGIE DU SUIVI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D0E41B9-FEBC-D007-88E0-F8C415D5836A}"/>
              </a:ext>
            </a:extLst>
          </p:cNvPr>
          <p:cNvSpPr txBox="1"/>
          <p:nvPr/>
        </p:nvSpPr>
        <p:spPr>
          <a:xfrm>
            <a:off x="830317" y="947567"/>
            <a:ext cx="1039896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2800" dirty="0">
                <a:latin typeface="Franklin Gothic Medium Cond" panose="020B0606030402020204" pitchFamily="34" charset="0"/>
              </a:rPr>
              <a:t>Le suivi repose sur un processus rigoureux :</a:t>
            </a:r>
          </a:p>
          <a:p>
            <a:pPr>
              <a:buNone/>
            </a:pPr>
            <a:endParaRPr lang="fr-FR" sz="2800" dirty="0">
              <a:latin typeface="Franklin Gothic Medium Cond" panose="020B0606030402020204" pitchFamily="34" charset="0"/>
            </a:endParaRPr>
          </a:p>
          <a:p>
            <a:pPr algn="just">
              <a:buFont typeface="+mj-lt"/>
              <a:buAutoNum type="arabicPeriod"/>
            </a:pPr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Questionnaire structuré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autour des 12 engagements du Protocole.</a:t>
            </a:r>
          </a:p>
          <a:p>
            <a:pPr algn="just">
              <a:buFont typeface="+mj-lt"/>
              <a:buAutoNum type="arabicPeriod"/>
            </a:pPr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Analyse qualitative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des réponses fournies par les plateformes.</a:t>
            </a:r>
          </a:p>
          <a:p>
            <a:pPr algn="just">
              <a:buFont typeface="+mj-lt"/>
              <a:buAutoNum type="arabicPeriod"/>
            </a:pPr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Réunion technique du 11 juillet 2025 à Paris</a:t>
            </a:r>
            <a:r>
              <a:rPr lang="fr-FR" sz="2800" dirty="0">
                <a:latin typeface="Franklin Gothic Medium Cond" panose="020B0606030402020204" pitchFamily="34" charset="0"/>
              </a:rPr>
              <a:t>, permettant une confrontation directe des données.</a:t>
            </a:r>
          </a:p>
          <a:p>
            <a:pPr algn="just">
              <a:buFont typeface="+mj-lt"/>
              <a:buAutoNum type="arabicPeriod"/>
            </a:pPr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État des lieux consolidé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des pratiques réelles, incluant outils de transparence, politiques linguistiques, modération, signalements, partenariats et protection des mineurs.</a:t>
            </a:r>
          </a:p>
          <a:p>
            <a:pPr algn="just"/>
            <a:br>
              <a:rPr lang="fr-FR" sz="2800" dirty="0">
                <a:latin typeface="Franklin Gothic Medium Cond" panose="020B0606030402020204" pitchFamily="34" charset="0"/>
              </a:rPr>
            </a:br>
            <a:r>
              <a:rPr lang="fr-FR" sz="2800" dirty="0">
                <a:latin typeface="Franklin Gothic Medium Cond" panose="020B0606030402020204" pitchFamily="34" charset="0"/>
              </a:rPr>
              <a:t>Ce cadre méthodologique assure une évaluation neutre, factuelle et comparable.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54A9F0F-F460-86A6-2B91-7D22591274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889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2FFCB-C972-C397-8385-EDD2F2A63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6961AA-59E0-5E09-3CA8-252BB5ADBB4C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381D34-8D36-2CB1-088E-78BA6B81A7C8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4400" dirty="0">
                <a:latin typeface="Franklin Gothic Medium Cond" panose="020B0606030402020204" pitchFamily="34" charset="0"/>
              </a:rPr>
              <a:t>LES PREMIERS PROGRÈS DE LA COOPERATION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A2BE7C1-1034-5498-61A8-166CFA1AD26A}"/>
              </a:ext>
            </a:extLst>
          </p:cNvPr>
          <p:cNvSpPr txBox="1"/>
          <p:nvPr/>
        </p:nvSpPr>
        <p:spPr>
          <a:xfrm>
            <a:off x="1156138" y="1012954"/>
            <a:ext cx="987972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Les plateformes ont initié des actions concrètes :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Points de contact et équipes dédiées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pour accompagner les régulateurs africains, notamment francophones.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Échanges structurés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sur les enjeux de modération, EMI et politiques de sûreté.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Réceptivité renforcée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aux sollicitations institutionnelles dans les contextes sensibles.</a:t>
            </a:r>
          </a:p>
          <a:p>
            <a:pPr algn="just"/>
            <a:br>
              <a:rPr lang="fr-FR" sz="2800" dirty="0">
                <a:latin typeface="Franklin Gothic Medium Cond" panose="020B0606030402020204" pitchFamily="34" charset="0"/>
              </a:rPr>
            </a:br>
            <a:r>
              <a:rPr lang="fr-FR" sz="2800" dirty="0">
                <a:latin typeface="Franklin Gothic Medium Cond" panose="020B0606030402020204" pitchFamily="34" charset="0"/>
              </a:rPr>
              <a:t>Cependant, une plateforme indique ne pas disposer des moyens humains nécessaires pour couvrir l’ensemble du continent, posant une limite structurelle à la coopération.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C272BC3-896B-CF11-1990-EF584C531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328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9179D-9744-EFE7-C9F9-8DE2EEC5F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65B147-9FFC-6227-2110-7A19848F18A2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76D6EB-2A7E-72C0-2959-5AB49BC4B8FC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4400" dirty="0">
                <a:latin typeface="Franklin Gothic Medium Cond" panose="020B0606030402020204" pitchFamily="34" charset="0"/>
              </a:rPr>
              <a:t>TRANSPARENCE &amp; ASSISTANCE : CADRE EN ÉVOLUTION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1F07AA7-4BF8-230A-9B44-6A8CB9C6245B}"/>
              </a:ext>
            </a:extLst>
          </p:cNvPr>
          <p:cNvSpPr txBox="1"/>
          <p:nvPr/>
        </p:nvSpPr>
        <p:spPr>
          <a:xfrm>
            <a:off x="520263" y="1091757"/>
            <a:ext cx="5575737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La majorité des engagements en matière de transparence sont respectés :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Conditions générales d’utilisation et standards communautaires traduits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en français, anglais et parfois en langues africaines (ex. : 22 langues africaines pour Meta).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Centres d’assistance complets</a:t>
            </a:r>
            <a:r>
              <a:rPr lang="fr-FR" sz="2800" dirty="0">
                <a:latin typeface="Franklin Gothic Medium Cond" panose="020B0606030402020204" pitchFamily="34" charset="0"/>
              </a:rPr>
              <a:t>, intégrant paramètres, sécurité, confidentialité, procédures de signalement.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Usage de l’Intelligence Artificielle (IA) </a:t>
            </a:r>
            <a:r>
              <a:rPr lang="fr-FR" sz="2800" dirty="0">
                <a:latin typeface="Franklin Gothic Medium Cond" panose="020B0606030402020204" pitchFamily="34" charset="0"/>
              </a:rPr>
              <a:t>permettant une meilleure accessibilité aux informations.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B5A83B2-B1F3-6A1F-9E05-7249A0FE5D08}"/>
              </a:ext>
            </a:extLst>
          </p:cNvPr>
          <p:cNvSpPr txBox="1"/>
          <p:nvPr/>
        </p:nvSpPr>
        <p:spPr>
          <a:xfrm>
            <a:off x="6321972" y="1091757"/>
            <a:ext cx="543384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Limites </a:t>
            </a: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Rapports de transparence globaux non disponibles en français ou non adaptés aux réalités africaines.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Absence de notification systématique des </a:t>
            </a:r>
            <a:r>
              <a:rPr lang="fr-FR" sz="2800" i="1" dirty="0">
                <a:latin typeface="Franklin Gothic Medium Cond" panose="020B0606030402020204" pitchFamily="34" charset="0"/>
              </a:rPr>
              <a:t>motifs</a:t>
            </a:r>
            <a:r>
              <a:rPr lang="fr-FR" sz="2800" dirty="0">
                <a:latin typeface="Franklin Gothic Medium Cond" panose="020B0606030402020204" pitchFamily="34" charset="0"/>
              </a:rPr>
              <a:t> de retrait et des </a:t>
            </a:r>
            <a:r>
              <a:rPr lang="fr-FR" sz="2800" i="1" dirty="0">
                <a:latin typeface="Franklin Gothic Medium Cond" panose="020B0606030402020204" pitchFamily="34" charset="0"/>
              </a:rPr>
              <a:t>voies de recours</a:t>
            </a:r>
            <a:r>
              <a:rPr lang="fr-FR" sz="2800" dirty="0">
                <a:latin typeface="Franklin Gothic Medium Cond" panose="020B0606030402020204" pitchFamily="34" charset="0"/>
              </a:rPr>
              <a:t>.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Visibilité insuffisante des décisions de modération dans les fils d’actualité.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A7FB5B8-E234-986A-A048-46BE26AE7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71BF1E79-5E3C-0BBE-6133-EFC2B0D44519}"/>
              </a:ext>
            </a:extLst>
          </p:cNvPr>
          <p:cNvCxnSpPr/>
          <p:nvPr/>
        </p:nvCxnSpPr>
        <p:spPr>
          <a:xfrm>
            <a:off x="6185210" y="1338146"/>
            <a:ext cx="0" cy="49845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389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E7D26-35CA-1EDC-092C-183259CA8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56D68B1-991E-FAB5-BB27-D74246EC12C6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6F8F3D-4EEE-4489-4835-4B2D44C9DB02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4400" dirty="0">
                <a:latin typeface="Franklin Gothic Medium Cond" panose="020B0606030402020204" pitchFamily="34" charset="0"/>
              </a:rPr>
              <a:t>RECOMMANDATIONS SUR LA TRANSPARENCE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7EF1594-BA55-620D-1410-151E6AEADFBB}"/>
              </a:ext>
            </a:extLst>
          </p:cNvPr>
          <p:cNvSpPr txBox="1"/>
          <p:nvPr/>
        </p:nvSpPr>
        <p:spPr>
          <a:xfrm>
            <a:off x="747132" y="805511"/>
            <a:ext cx="5820938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sz="2800" dirty="0">
                <a:latin typeface="Franklin Gothic Medium Cond" panose="020B0606030402020204" pitchFamily="34" charset="0"/>
              </a:rPr>
              <a:t>Pour faire progresser cet axe stratégique :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Renforcer la présence linguistique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en s’appuyant sur les régulateurs pour identifier les langues prioritaires.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Publier systématiquement les rapports de transparence en français</a:t>
            </a:r>
            <a:r>
              <a:rPr lang="fr-FR" sz="2800" dirty="0">
                <a:latin typeface="Franklin Gothic Medium Cond" panose="020B0606030402020204" pitchFamily="34" charset="0"/>
              </a:rPr>
              <a:t>, avec des données spécifiques à l’Afrique.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Assurer une notification systématique et compréhensible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des décisions de modération (motifs, règles violées, voies de recours).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Améliorer les outils de signalement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pour les utilisateurs et les régulateurs, notamment en période électorale.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005B2DBB-8A4E-38B2-7385-B0B858C41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Téléchargez gratuitement des icônes sur Transparent aux ...">
            <a:extLst>
              <a:ext uri="{FF2B5EF4-FFF2-40B4-BE49-F238E27FC236}">
                <a16:creationId xmlns:a16="http://schemas.microsoft.com/office/drawing/2014/main" id="{A6E7EA88-E309-2B78-562E-B4D382A81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172" y="1784715"/>
            <a:ext cx="3510775" cy="351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7FBB91F6-D666-C338-0B7E-3E3995CEBA1B}"/>
              </a:ext>
            </a:extLst>
          </p:cNvPr>
          <p:cNvCxnSpPr/>
          <p:nvPr/>
        </p:nvCxnSpPr>
        <p:spPr>
          <a:xfrm>
            <a:off x="6653562" y="1159726"/>
            <a:ext cx="0" cy="49845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365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DB553-EEC3-42DC-4D94-06FA9DCA2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6A7001C-C316-CA99-2BA4-381CB5E7B130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DE80BC-F060-B661-2973-E5902F9AF5BE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4400" dirty="0">
                <a:latin typeface="Franklin Gothic Medium Cond" panose="020B0606030402020204" pitchFamily="34" charset="0"/>
              </a:rPr>
              <a:t>SOCIÉTÉ CIVILE, UNIVERSITÉS : DYNAMIQUES INÉGALES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77FEC6C-9A21-CC98-91B8-1372C5F53D89}"/>
              </a:ext>
            </a:extLst>
          </p:cNvPr>
          <p:cNvSpPr txBox="1"/>
          <p:nvPr/>
        </p:nvSpPr>
        <p:spPr>
          <a:xfrm>
            <a:off x="599091" y="873699"/>
            <a:ext cx="533925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L’engagement des plateformes est réel mais fragmenté :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Google</a:t>
            </a:r>
            <a:r>
              <a:rPr lang="fr-FR" sz="2800" dirty="0">
                <a:latin typeface="Franklin Gothic Medium Cond" panose="020B0606030402020204" pitchFamily="34" charset="0"/>
              </a:rPr>
              <a:t> s’illustre par son travail avec </a:t>
            </a:r>
            <a:r>
              <a:rPr lang="fr-FR" sz="2800" dirty="0" err="1">
                <a:latin typeface="Franklin Gothic Medium Cond" panose="020B0606030402020204" pitchFamily="34" charset="0"/>
              </a:rPr>
              <a:t>Africa</a:t>
            </a:r>
            <a:r>
              <a:rPr lang="fr-FR" sz="2800" dirty="0">
                <a:latin typeface="Franklin Gothic Medium Cond" panose="020B0606030402020204" pitchFamily="34" charset="0"/>
              </a:rPr>
              <a:t> Check, Full Fact, </a:t>
            </a:r>
            <a:r>
              <a:rPr lang="fr-FR" sz="2800" dirty="0" err="1">
                <a:latin typeface="Franklin Gothic Medium Cond" panose="020B0606030402020204" pitchFamily="34" charset="0"/>
              </a:rPr>
              <a:t>PesaCheck</a:t>
            </a:r>
            <a:r>
              <a:rPr lang="fr-FR" sz="2800" dirty="0">
                <a:latin typeface="Franklin Gothic Medium Cond" panose="020B0606030402020204" pitchFamily="34" charset="0"/>
              </a:rPr>
              <a:t>, ainsi que par des formations des journalistes et éditeurs.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Meta</a:t>
            </a:r>
            <a:r>
              <a:rPr lang="fr-FR" sz="2800" dirty="0">
                <a:latin typeface="Franklin Gothic Medium Cond" panose="020B0606030402020204" pitchFamily="34" charset="0"/>
              </a:rPr>
              <a:t> met en place des groupes de travail sur la sûreté numérique et participe à plusieurs forums panafricains.</a:t>
            </a:r>
          </a:p>
          <a:p>
            <a:pPr algn="just"/>
            <a:r>
              <a:rPr lang="fr-FR" sz="2800" b="1" dirty="0" err="1">
                <a:solidFill>
                  <a:srgbClr val="FF0000"/>
                </a:solidFill>
                <a:latin typeface="Franklin Gothic Medium Cond" panose="020B0606030402020204" pitchFamily="34" charset="0"/>
              </a:rPr>
              <a:t>TikTok</a:t>
            </a:r>
            <a:r>
              <a:rPr lang="fr-FR" sz="2800" dirty="0">
                <a:latin typeface="Franklin Gothic Medium Cond" panose="020B0606030402020204" pitchFamily="34" charset="0"/>
              </a:rPr>
              <a:t> crée des conseils consultatifs associant des experts et des jeunes africains.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F1E0AFB-3222-4265-266A-E6CF713D9E0E}"/>
              </a:ext>
            </a:extLst>
          </p:cNvPr>
          <p:cNvSpPr txBox="1"/>
          <p:nvPr/>
        </p:nvSpPr>
        <p:spPr>
          <a:xfrm>
            <a:off x="6421822" y="1283133"/>
            <a:ext cx="517108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Mais</a:t>
            </a: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Les initiatives restent </a:t>
            </a:r>
            <a:r>
              <a:rPr lang="fr-FR" sz="2800" b="1" dirty="0">
                <a:latin typeface="Franklin Gothic Medium Cond" panose="020B0606030402020204" pitchFamily="34" charset="0"/>
              </a:rPr>
              <a:t>concentrées en Afrique anglophone</a:t>
            </a:r>
            <a:r>
              <a:rPr lang="fr-FR" sz="2800" dirty="0">
                <a:latin typeface="Franklin Gothic Medium Cond" panose="020B0606030402020204" pitchFamily="34" charset="0"/>
              </a:rPr>
              <a:t>.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Deux plateformes n’ont pas encore de partenariats structurés avec des universités africaines.</a:t>
            </a:r>
          </a:p>
          <a:p>
            <a:pPr algn="just"/>
            <a:endParaRPr lang="fr-FR" sz="2800" dirty="0">
              <a:latin typeface="Franklin Gothic Medium Cond" panose="020B0606030402020204" pitchFamily="34" charset="0"/>
            </a:endParaRPr>
          </a:p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L’accès aux données repose sur des processus complexes et peu inclusifs.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E871AF8-5E9B-F0B1-157A-95D2FA7D1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B11C293A-7D93-E29B-4B54-75CBE2396D45}"/>
              </a:ext>
            </a:extLst>
          </p:cNvPr>
          <p:cNvCxnSpPr/>
          <p:nvPr/>
        </p:nvCxnSpPr>
        <p:spPr>
          <a:xfrm>
            <a:off x="6096000" y="1137424"/>
            <a:ext cx="0" cy="49845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779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F12BB-4656-ADE8-E844-28C0575A0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FB40394-8100-401C-533A-C54EB3C77F0B}"/>
              </a:ext>
            </a:extLst>
          </p:cNvPr>
          <p:cNvSpPr/>
          <p:nvPr/>
        </p:nvSpPr>
        <p:spPr>
          <a:xfrm>
            <a:off x="0" y="6711696"/>
            <a:ext cx="12192000" cy="146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3E49F6E-772A-E76C-C7C3-79CDF64AFE0F}"/>
              </a:ext>
            </a:extLst>
          </p:cNvPr>
          <p:cNvSpPr/>
          <p:nvPr/>
        </p:nvSpPr>
        <p:spPr>
          <a:xfrm>
            <a:off x="0" y="0"/>
            <a:ext cx="12192000" cy="7716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4400" dirty="0">
                <a:latin typeface="Franklin Gothic Medium Cond" panose="020B0606030402020204" pitchFamily="34" charset="0"/>
              </a:rPr>
              <a:t>RECOMMANDATIONS : LA SOCIÉTÉ CIVILE &amp; RECHERCHE</a:t>
            </a:r>
            <a:endParaRPr lang="fr-CI" sz="4400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DB8E50F-6DB9-857C-DEF0-76E2A44FA4E3}"/>
              </a:ext>
            </a:extLst>
          </p:cNvPr>
          <p:cNvSpPr txBox="1"/>
          <p:nvPr/>
        </p:nvSpPr>
        <p:spPr>
          <a:xfrm>
            <a:off x="642029" y="894719"/>
            <a:ext cx="5453971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800" dirty="0">
                <a:latin typeface="Franklin Gothic Medium Cond" panose="020B0606030402020204" pitchFamily="34" charset="0"/>
              </a:rPr>
              <a:t>Le RIARC recommande :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L’élargissement des partenariats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aux pays francophones et aux zones sous-représentées.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La création de programmes communs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régulateurs–plateformes–universités sur la modération, l’EMI et la souveraineté numérique.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Une simplification de l’accès aux API, </a:t>
            </a:r>
            <a:r>
              <a:rPr lang="fr-FR" sz="2800" b="1" dirty="0" err="1">
                <a:solidFill>
                  <a:srgbClr val="FF0000"/>
                </a:solidFill>
                <a:latin typeface="Franklin Gothic Medium Cond" panose="020B0606030402020204" pitchFamily="34" charset="0"/>
              </a:rPr>
              <a:t>datasets</a:t>
            </a:r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et outils IA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pour les chercheurs africains.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Une meilleure répartition géographique</a:t>
            </a:r>
            <a:r>
              <a:rPr lang="fr-FR" sz="2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</a:t>
            </a:r>
            <a:r>
              <a:rPr lang="fr-FR" sz="2800" dirty="0">
                <a:latin typeface="Franklin Gothic Medium Cond" panose="020B0606030402020204" pitchFamily="34" charset="0"/>
              </a:rPr>
              <a:t>des initiatives d’inclusion numérique.</a:t>
            </a:r>
          </a:p>
        </p:txBody>
      </p:sp>
      <p:pic>
        <p:nvPicPr>
          <p:cNvPr id="5122" name="Picture 2" descr="Appel à candidature Bourse d'études gratuite du gouvernement français – Le  blog des étudiants d'Afrique francophone">
            <a:extLst>
              <a:ext uri="{FF2B5EF4-FFF2-40B4-BE49-F238E27FC236}">
                <a16:creationId xmlns:a16="http://schemas.microsoft.com/office/drawing/2014/main" id="{CE1719E4-0BA1-1606-52AC-8EC58028BE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3" r="30704"/>
          <a:stretch>
            <a:fillRect/>
          </a:stretch>
        </p:blipFill>
        <p:spPr bwMode="auto">
          <a:xfrm>
            <a:off x="6520772" y="1216821"/>
            <a:ext cx="4856043" cy="4781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2E4D9BE8-2EE4-556C-5627-3B49E4D28F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002" y="6014545"/>
            <a:ext cx="1232442" cy="5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03E62E51-67B5-0EE4-9DCE-1A906F91E921}"/>
              </a:ext>
            </a:extLst>
          </p:cNvPr>
          <p:cNvCxnSpPr/>
          <p:nvPr/>
        </p:nvCxnSpPr>
        <p:spPr>
          <a:xfrm>
            <a:off x="6296723" y="1029949"/>
            <a:ext cx="0" cy="49845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0928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1398</Words>
  <Application>Microsoft Office PowerPoint</Application>
  <PresentationFormat>Grand écran</PresentationFormat>
  <Paragraphs>184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Franklin Gothic Medium Cond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</dc:creator>
  <cp:lastModifiedBy>OL</cp:lastModifiedBy>
  <cp:revision>5</cp:revision>
  <dcterms:created xsi:type="dcterms:W3CDTF">2025-12-01T07:29:42Z</dcterms:created>
  <dcterms:modified xsi:type="dcterms:W3CDTF">2025-12-01T12:27:33Z</dcterms:modified>
</cp:coreProperties>
</file>